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Agrandir" panose="020B0604020202020204" charset="0"/>
      <p:regular r:id="rId18"/>
    </p:embeddedFont>
    <p:embeddedFont>
      <p:font typeface="Agrandir Bold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A159BD-64D0-C290-D277-C3378D4F1421}" v="87" dt="2025-09-24T17:16:11.6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20.sv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g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-10800000">
            <a:off x="6333452" y="-1797179"/>
            <a:ext cx="15735219" cy="1388135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014785" y="3857392"/>
            <a:ext cx="14258429" cy="23596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71"/>
              </a:lnSpc>
            </a:pPr>
            <a:r>
              <a:rPr lang="en-US" sz="87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Oficina</a:t>
            </a:r>
            <a:r>
              <a:rPr lang="en-US" sz="87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Webpages</a:t>
            </a:r>
          </a:p>
          <a:p>
            <a:pPr algn="ctr">
              <a:lnSpc>
                <a:spcPts val="8800"/>
              </a:lnSpc>
            </a:pPr>
            <a:r>
              <a:rPr lang="en-US" sz="80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(HTML + CSS + PHP + JSON)</a:t>
            </a:r>
            <a:endParaRPr lang="en-US" sz="8000" dirty="0">
              <a:solidFill>
                <a:srgbClr val="2B2B2B"/>
              </a:solidFill>
              <a:latin typeface="Agrandir"/>
              <a:ea typeface="Agrandir"/>
              <a:cs typeface="Agrandir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3353385" y="6811508"/>
            <a:ext cx="11581231" cy="4698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Aluna: Luisa </a:t>
            </a:r>
            <a:r>
              <a:rPr lang="en-US" sz="28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Stellet</a:t>
            </a: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(ex-</a:t>
            </a:r>
            <a:r>
              <a:rPr lang="en-US" sz="28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bolsista</a:t>
            </a: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PET-Tele)</a:t>
            </a:r>
            <a:endParaRPr lang="en-US" sz="2800" dirty="0">
              <a:solidFill>
                <a:srgbClr val="2B2B2B"/>
              </a:solidFill>
              <a:latin typeface="Agrandir"/>
              <a:ea typeface="Agrandir"/>
              <a:cs typeface="Agrandir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-2318726" y="-376453"/>
            <a:ext cx="9743013" cy="170994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 rot="-7199120">
            <a:off x="-2896988" y="-1002021"/>
            <a:ext cx="5793977" cy="5895448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3013472" y="1345628"/>
            <a:ext cx="12261056" cy="5073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XVI Semana de </a:t>
            </a:r>
            <a:r>
              <a:rPr lang="en-US" sz="30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Telecomunicações</a:t>
            </a:r>
            <a:r>
              <a:rPr lang="en-US" sz="30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- </a:t>
            </a:r>
            <a:r>
              <a:rPr lang="en-US" sz="30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Universidade</a:t>
            </a:r>
            <a:r>
              <a:rPr lang="en-US" sz="30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Federal Fluminense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924226" y="8389860"/>
            <a:ext cx="6439547" cy="868440"/>
            <a:chOff x="0" y="0"/>
            <a:chExt cx="8586063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6951752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estilizar o nosso site.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3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265556" y="1028700"/>
            <a:ext cx="11756888" cy="6801180"/>
          </a:xfrm>
          <a:custGeom>
            <a:avLst/>
            <a:gdLst/>
            <a:ahLst/>
            <a:cxnLst/>
            <a:rect l="l" t="t" r="r" b="b"/>
            <a:pathLst>
              <a:path w="11756888" h="6801180">
                <a:moveTo>
                  <a:pt x="0" y="0"/>
                </a:moveTo>
                <a:lnTo>
                  <a:pt x="11756888" y="0"/>
                </a:lnTo>
                <a:lnTo>
                  <a:pt x="11756888" y="6801180"/>
                </a:lnTo>
                <a:lnTo>
                  <a:pt x="0" y="68011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7614" r="-1549"/>
            </a:stretch>
          </a:blipFill>
        </p:spPr>
      </p: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98885" y="675136"/>
            <a:ext cx="6907145" cy="868440"/>
            <a:chOff x="0" y="0"/>
            <a:chExt cx="9209527" cy="115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Entendendo sobre o JSON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: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498885" y="5398277"/>
            <a:ext cx="6907145" cy="868440"/>
            <a:chOff x="0" y="0"/>
            <a:chExt cx="9209527" cy="1157920"/>
          </a:xfrm>
        </p:grpSpPr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Vantagens do JSON:</a:t>
              </a:r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9" name="TextBox 9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id="10" name="Freeform 10"/>
          <p:cNvSpPr/>
          <p:nvPr/>
        </p:nvSpPr>
        <p:spPr>
          <a:xfrm>
            <a:off x="7136245" y="2806406"/>
            <a:ext cx="4015510" cy="2381407"/>
          </a:xfrm>
          <a:custGeom>
            <a:avLst/>
            <a:gdLst/>
            <a:ahLst/>
            <a:cxnLst/>
            <a:rect l="l" t="t" r="r" b="b"/>
            <a:pathLst>
              <a:path w="4015510" h="2381407">
                <a:moveTo>
                  <a:pt x="0" y="0"/>
                </a:moveTo>
                <a:lnTo>
                  <a:pt x="4015510" y="0"/>
                </a:lnTo>
                <a:lnTo>
                  <a:pt x="4015510" y="2381406"/>
                </a:lnTo>
                <a:lnTo>
                  <a:pt x="0" y="23814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8449248" y="7405652"/>
            <a:ext cx="7230804" cy="2432794"/>
          </a:xfrm>
          <a:custGeom>
            <a:avLst/>
            <a:gdLst/>
            <a:ahLst/>
            <a:cxnLst/>
            <a:rect l="l" t="t" r="r" b="b"/>
            <a:pathLst>
              <a:path w="7230804" h="2432794">
                <a:moveTo>
                  <a:pt x="0" y="0"/>
                </a:moveTo>
                <a:lnTo>
                  <a:pt x="7230804" y="0"/>
                </a:lnTo>
                <a:lnTo>
                  <a:pt x="7230804" y="2432794"/>
                </a:lnTo>
                <a:lnTo>
                  <a:pt x="0" y="24327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1500119" y="4827949"/>
            <a:ext cx="3379510" cy="1756428"/>
            <a:chOff x="0" y="0"/>
            <a:chExt cx="4506014" cy="234190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-190500"/>
              <a:ext cx="45060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4. JSON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1652506"/>
              <a:ext cx="45060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724618" y="1438801"/>
            <a:ext cx="10366318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formato de arquivo de armazenamento de dados de forma simples, organizada e seguindo regras específicas. É muito utilizado, já que independe de linguagem de programação.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514891" y="3061357"/>
            <a:ext cx="5895936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Todo arquivo JSON começa e termina com { }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Temos uma sequência de pares chave-valor.</a:t>
            </a:r>
          </a:p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valor da chave “aniversário” é um outro objeto, com seus pares chave-valor.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658438" y="6185501"/>
            <a:ext cx="10812425" cy="10736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7482" lvl="1" indent="-213741" algn="just">
              <a:lnSpc>
                <a:spcPts val="2771"/>
              </a:lnSpc>
              <a:buFont typeface="Arial"/>
              <a:buChar char="•"/>
            </a:pPr>
            <a:r>
              <a:rPr lang="en-US" sz="1979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É simples identificar o que está ocorrendo dentro de um arquivo JSON, por conta da sua estrutura hierárquica e bem definida. A maior parte das linguagens já possuem funções que lidam bem com os arquivos JSON e isso ocorre no PHP, por exemplo.</a:t>
            </a:r>
          </a:p>
        </p:txBody>
      </p:sp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927504" y="8389860"/>
            <a:ext cx="8432991" cy="868440"/>
            <a:chOff x="0" y="0"/>
            <a:chExt cx="11243988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9609677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nosso banco de dados.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4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4292792" y="776475"/>
            <a:ext cx="9702417" cy="7309839"/>
          </a:xfrm>
          <a:custGeom>
            <a:avLst/>
            <a:gdLst/>
            <a:ahLst/>
            <a:cxnLst/>
            <a:rect l="l" t="t" r="r" b="b"/>
            <a:pathLst>
              <a:path w="9702417" h="7309839">
                <a:moveTo>
                  <a:pt x="0" y="0"/>
                </a:moveTo>
                <a:lnTo>
                  <a:pt x="9702416" y="0"/>
                </a:lnTo>
                <a:lnTo>
                  <a:pt x="9702416" y="7309839"/>
                </a:lnTo>
                <a:lnTo>
                  <a:pt x="0" y="730983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445" y="4837723"/>
            <a:ext cx="5433549" cy="1756428"/>
            <a:chOff x="0" y="0"/>
            <a:chExt cx="7244733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7244733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3. PHP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7244733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82048" y="531122"/>
            <a:ext cx="6907145" cy="868440"/>
            <a:chOff x="0" y="0"/>
            <a:chExt cx="9209527" cy="1157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Um pouco sobre o PHP</a:t>
              </a: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: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2048" y="5227732"/>
            <a:ext cx="10156568" cy="868440"/>
            <a:chOff x="0" y="0"/>
            <a:chExt cx="13542091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11907779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Como funciona a sua aplicação?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571887" y="6037509"/>
            <a:ext cx="5144226" cy="3705641"/>
          </a:xfrm>
          <a:custGeom>
            <a:avLst/>
            <a:gdLst/>
            <a:ahLst/>
            <a:cxnLst/>
            <a:rect l="l" t="t" r="r" b="b"/>
            <a:pathLst>
              <a:path w="5144226" h="3705641">
                <a:moveTo>
                  <a:pt x="0" y="0"/>
                </a:moveTo>
                <a:lnTo>
                  <a:pt x="5144226" y="0"/>
                </a:lnTo>
                <a:lnTo>
                  <a:pt x="5144226" y="3705641"/>
                </a:lnTo>
                <a:lnTo>
                  <a:pt x="0" y="37056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2286546" y="6343821"/>
            <a:ext cx="5121520" cy="2046322"/>
          </a:xfrm>
          <a:custGeom>
            <a:avLst/>
            <a:gdLst/>
            <a:ahLst/>
            <a:cxnLst/>
            <a:rect l="l" t="t" r="r" b="b"/>
            <a:pathLst>
              <a:path w="5121520" h="2046322">
                <a:moveTo>
                  <a:pt x="0" y="0"/>
                </a:moveTo>
                <a:lnTo>
                  <a:pt x="5121520" y="0"/>
                </a:lnTo>
                <a:lnTo>
                  <a:pt x="5121520" y="2046322"/>
                </a:lnTo>
                <a:lnTo>
                  <a:pt x="0" y="20463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6505745" y="3897559"/>
            <a:ext cx="8341561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É necessário um servidor web local, pode-se usar servidores locais como XAMPP, WAMP, MAMP ou baixar separadamente o Apache e o PHP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505745" y="1428463"/>
            <a:ext cx="8341561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PHP é uma linguagem de programação muito utilizada no front-end para produzir sites dinâmicos.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505745" y="2325934"/>
            <a:ext cx="8341561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Seu aprendizado é fácil e possui uma ótima integração com páginas HTML. Sua estrutura é bem semelhante a da linguagem C, o que não a torna uma linguagem 100% nova para quem já estudou um pouco de C.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2604480" y="8513968"/>
            <a:ext cx="4485653" cy="6686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exemplo de arquivo que contém tags html e a tag &lt;?php?&gt;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662034" y="8389860"/>
            <a:ext cx="9171690" cy="868440"/>
            <a:chOff x="0" y="0"/>
            <a:chExt cx="12228920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10594609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ajeitar a tabela para ficar dinâmica.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5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262886" y="1028700"/>
            <a:ext cx="11762228" cy="6895606"/>
          </a:xfrm>
          <a:custGeom>
            <a:avLst/>
            <a:gdLst/>
            <a:ahLst/>
            <a:cxnLst/>
            <a:rect l="l" t="t" r="r" b="b"/>
            <a:pathLst>
              <a:path w="11762228" h="6895606">
                <a:moveTo>
                  <a:pt x="0" y="0"/>
                </a:moveTo>
                <a:lnTo>
                  <a:pt x="11762228" y="0"/>
                </a:lnTo>
                <a:lnTo>
                  <a:pt x="11762228" y="6895606"/>
                </a:lnTo>
                <a:lnTo>
                  <a:pt x="0" y="68956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427022" y="8389860"/>
            <a:ext cx="11433957" cy="868440"/>
            <a:chOff x="0" y="0"/>
            <a:chExt cx="15245275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13610964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ordenar e exibir nossos dados em outra página.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6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1982669" y="1126053"/>
            <a:ext cx="14322663" cy="6839071"/>
          </a:xfrm>
          <a:custGeom>
            <a:avLst/>
            <a:gdLst/>
            <a:ahLst/>
            <a:cxnLst/>
            <a:rect l="l" t="t" r="r" b="b"/>
            <a:pathLst>
              <a:path w="14322663" h="6839071">
                <a:moveTo>
                  <a:pt x="0" y="0"/>
                </a:moveTo>
                <a:lnTo>
                  <a:pt x="14322662" y="0"/>
                </a:lnTo>
                <a:lnTo>
                  <a:pt x="14322662" y="6839072"/>
                </a:lnTo>
                <a:lnTo>
                  <a:pt x="0" y="68390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5055882">
            <a:off x="8396196" y="-50197"/>
            <a:ext cx="1495608" cy="2547207"/>
          </a:xfrm>
          <a:custGeom>
            <a:avLst/>
            <a:gdLst/>
            <a:ahLst/>
            <a:cxnLst/>
            <a:rect l="l" t="t" r="r" b="b"/>
            <a:pathLst>
              <a:path w="1495608" h="2547207">
                <a:moveTo>
                  <a:pt x="0" y="0"/>
                </a:moveTo>
                <a:lnTo>
                  <a:pt x="1495608" y="0"/>
                </a:lnTo>
                <a:lnTo>
                  <a:pt x="1495608" y="2547208"/>
                </a:lnTo>
                <a:lnTo>
                  <a:pt x="0" y="254720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>
            <a:off x="-1662681" y="-6438340"/>
            <a:ext cx="13761077" cy="1415359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679992" y="3739306"/>
            <a:ext cx="9663880" cy="2110345"/>
            <a:chOff x="0" y="0"/>
            <a:chExt cx="12885173" cy="2813794"/>
          </a:xfrm>
        </p:grpSpPr>
        <p:sp>
          <p:nvSpPr>
            <p:cNvPr id="4" name="TextBox 4"/>
            <p:cNvSpPr txBox="1"/>
            <p:nvPr/>
          </p:nvSpPr>
          <p:spPr>
            <a:xfrm>
              <a:off x="0" y="-228600"/>
              <a:ext cx="12885173" cy="18378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9589"/>
                </a:lnSpc>
                <a:spcBef>
                  <a:spcPct val="0"/>
                </a:spcBef>
              </a:pPr>
              <a:r>
                <a:rPr lang="en-US" sz="7990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Obrigada!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085065"/>
              <a:ext cx="12885173" cy="7287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55"/>
                </a:lnSpc>
              </a:pPr>
              <a:r>
                <a:rPr lang="en-US" sz="2968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@petteleuff  |  pet.tele@gmail.com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>
            <a:off x="11511932" y="7267791"/>
            <a:ext cx="8674222" cy="7652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>
            <a:alphaModFix amt="25000"/>
          </a:blip>
          <a:srcRect/>
          <a:stretch>
            <a:fillRect/>
          </a:stretch>
        </p:blipFill>
        <p:spPr>
          <a:xfrm>
            <a:off x="15141061" y="2810706"/>
            <a:ext cx="6293877" cy="5612932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>
            <a:alphaModFix amt="25000"/>
          </a:blip>
          <a:srcRect/>
          <a:stretch>
            <a:fillRect/>
          </a:stretch>
        </p:blipFill>
        <p:spPr>
          <a:xfrm rot="-3435299">
            <a:off x="-3167656" y="638455"/>
            <a:ext cx="6335313" cy="7076795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735286" y="8299813"/>
            <a:ext cx="14817428" cy="9716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20"/>
              </a:lnSpc>
            </a:pP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XVI Semana de </a:t>
            </a:r>
            <a:r>
              <a:rPr lang="en-US" sz="28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Telecomunicações</a:t>
            </a: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- </a:t>
            </a:r>
            <a:r>
              <a:rPr lang="en-US" sz="2800" dirty="0" err="1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Universidade</a:t>
            </a:r>
            <a:r>
              <a:rPr lang="en-US" sz="2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Federal Fluminense</a:t>
            </a:r>
          </a:p>
          <a:p>
            <a:pPr algn="ctr">
              <a:lnSpc>
                <a:spcPts val="3920"/>
              </a:lnSpc>
              <a:spcBef>
                <a:spcPct val="0"/>
              </a:spcBef>
            </a:pPr>
            <a:endParaRPr lang="en-US" sz="280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499434" y="6042485"/>
            <a:ext cx="5891796" cy="3024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20"/>
              </a:lnSpc>
              <a:spcBef>
                <a:spcPct val="0"/>
              </a:spcBef>
            </a:pPr>
            <a:r>
              <a:rPr lang="en-US" sz="1800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https://github.com/luisastellet/Oficina_Setel_</a:t>
            </a:r>
            <a:r>
              <a:rPr lang="en-US" dirty="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2025</a:t>
            </a:r>
            <a:endParaRPr lang="en-US" sz="1800" dirty="0">
              <a:solidFill>
                <a:srgbClr val="2B2B2B"/>
              </a:solidFill>
              <a:latin typeface="Agrandir"/>
              <a:ea typeface="Agrandir"/>
              <a:cs typeface="Agrandir"/>
              <a:sym typeface="Agrandir"/>
            </a:endParaRPr>
          </a:p>
        </p:txBody>
      </p:sp>
      <p:pic>
        <p:nvPicPr>
          <p:cNvPr id="12" name="Imagem 11" descr="Código QR&#10;&#10;O conteúdo gerado por IA pode estar incorreto.">
            <a:extLst>
              <a:ext uri="{FF2B5EF4-FFF2-40B4-BE49-F238E27FC236}">
                <a16:creationId xmlns:a16="http://schemas.microsoft.com/office/drawing/2014/main" id="{007D63E6-3D50-1E59-7659-2DA30AD2CF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83271" y="1034185"/>
            <a:ext cx="4111914" cy="411999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0445" y="4837723"/>
            <a:ext cx="6780460" cy="1756428"/>
            <a:chOff x="0" y="0"/>
            <a:chExt cx="9040614" cy="2341904"/>
          </a:xfrm>
        </p:grpSpPr>
        <p:sp>
          <p:nvSpPr>
            <p:cNvPr id="3" name="TextBox 3"/>
            <p:cNvSpPr txBox="1"/>
            <p:nvPr/>
          </p:nvSpPr>
          <p:spPr>
            <a:xfrm>
              <a:off x="0" y="-190500"/>
              <a:ext cx="904061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1511299" lvl="1" indent="-755650" algn="l">
                <a:lnSpc>
                  <a:spcPts val="8399"/>
                </a:lnSpc>
                <a:spcBef>
                  <a:spcPct val="0"/>
                </a:spcBef>
                <a:buAutoNum type="arabicPeriod"/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 HTML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652506"/>
              <a:ext cx="904061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482048" y="1028700"/>
            <a:ext cx="6907145" cy="868440"/>
            <a:chOff x="0" y="0"/>
            <a:chExt cx="9209527" cy="11579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7" name="TextBox 7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 que é o HTML?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5482048" y="6133678"/>
            <a:ext cx="6907145" cy="868440"/>
            <a:chOff x="0" y="0"/>
            <a:chExt cx="9209527" cy="1157920"/>
          </a:xfrm>
        </p:grpSpPr>
        <p:sp>
          <p:nvSpPr>
            <p:cNvPr id="10" name="TextBox 10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Estruturação da linguagem.</a:t>
              </a:r>
            </a:p>
          </p:txBody>
        </p:sp>
        <p:sp>
          <p:nvSpPr>
            <p:cNvPr id="11" name="Freeform 11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2" name="TextBox 12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6488599" y="1962788"/>
            <a:ext cx="3895874" cy="3408890"/>
          </a:xfrm>
          <a:custGeom>
            <a:avLst/>
            <a:gdLst/>
            <a:ahLst/>
            <a:cxnLst/>
            <a:rect l="l" t="t" r="r" b="b"/>
            <a:pathLst>
              <a:path w="3895874" h="3408890">
                <a:moveTo>
                  <a:pt x="0" y="0"/>
                </a:moveTo>
                <a:lnTo>
                  <a:pt x="3895874" y="0"/>
                </a:lnTo>
                <a:lnTo>
                  <a:pt x="3895874" y="3408890"/>
                </a:lnTo>
                <a:lnTo>
                  <a:pt x="0" y="34088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941466" y="1561678"/>
            <a:ext cx="5681412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Uma linguagem de marcação utilizada para estruturar e formatar sites.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731632" y="7102579"/>
            <a:ext cx="10411494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O texto é todo organizado em tags que são abertas com &lt;&gt; e fechadas com &lt;/&gt;, mas algumas não têm fechamento, como a tag &lt;img&gt;.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941466" y="2558628"/>
            <a:ext cx="599962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Com o HTML é possível criar seções, parágrafos, títulos, inserir imagens, criar tabelas, formulários e muito mais.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941466" y="3908003"/>
            <a:ext cx="5999623" cy="14636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 página fica apenas em preto e branco, o que para o front-end não é desejável, mas essa parte é fundamental no desenvolvimento de sites.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31632" y="7966179"/>
            <a:ext cx="10411494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Deve-se seguir regras de identação durante o código e lembrar de fechar corretamente as tags, para que a página fique da forma como o desenvolvedor planejou.</a:t>
            </a: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  <p:sp>
        <p:nvSpPr>
          <p:cNvPr id="4" name="Freeform 4"/>
          <p:cNvSpPr/>
          <p:nvPr/>
        </p:nvSpPr>
        <p:spPr>
          <a:xfrm>
            <a:off x="8028794" y="5646704"/>
            <a:ext cx="8811625" cy="2986174"/>
          </a:xfrm>
          <a:custGeom>
            <a:avLst/>
            <a:gdLst/>
            <a:ahLst/>
            <a:cxnLst/>
            <a:rect l="l" t="t" r="r" b="b"/>
            <a:pathLst>
              <a:path w="8811625" h="2986174">
                <a:moveTo>
                  <a:pt x="0" y="0"/>
                </a:moveTo>
                <a:lnTo>
                  <a:pt x="8811625" y="0"/>
                </a:lnTo>
                <a:lnTo>
                  <a:pt x="8811625" y="2986174"/>
                </a:lnTo>
                <a:lnTo>
                  <a:pt x="0" y="29861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76" t="-3629" r="-768"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522132" y="2092263"/>
            <a:ext cx="5413789" cy="6540615"/>
          </a:xfrm>
          <a:custGeom>
            <a:avLst/>
            <a:gdLst/>
            <a:ahLst/>
            <a:cxnLst/>
            <a:rect l="l" t="t" r="r" b="b"/>
            <a:pathLst>
              <a:path w="5413789" h="6540615">
                <a:moveTo>
                  <a:pt x="0" y="0"/>
                </a:moveTo>
                <a:lnTo>
                  <a:pt x="5413789" y="0"/>
                </a:lnTo>
                <a:lnTo>
                  <a:pt x="5413789" y="6540615"/>
                </a:lnTo>
                <a:lnTo>
                  <a:pt x="0" y="65406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148" t="-8400" r="-10148" b="-8400"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8527683" y="2088646"/>
            <a:ext cx="7551273" cy="2143587"/>
          </a:xfrm>
          <a:custGeom>
            <a:avLst/>
            <a:gdLst/>
            <a:ahLst/>
            <a:cxnLst/>
            <a:rect l="l" t="t" r="r" b="b"/>
            <a:pathLst>
              <a:path w="7551273" h="2143587">
                <a:moveTo>
                  <a:pt x="0" y="0"/>
                </a:moveTo>
                <a:lnTo>
                  <a:pt x="7551272" y="0"/>
                </a:lnTo>
                <a:lnTo>
                  <a:pt x="7551272" y="2143587"/>
                </a:lnTo>
                <a:lnTo>
                  <a:pt x="0" y="21435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5100487" y="791979"/>
            <a:ext cx="8087025" cy="742825"/>
            <a:chOff x="0" y="0"/>
            <a:chExt cx="10782700" cy="990433"/>
          </a:xfrm>
        </p:grpSpPr>
        <p:sp>
          <p:nvSpPr>
            <p:cNvPr id="8" name="TextBox 8"/>
            <p:cNvSpPr txBox="1"/>
            <p:nvPr/>
          </p:nvSpPr>
          <p:spPr>
            <a:xfrm>
              <a:off x="0" y="-95250"/>
              <a:ext cx="10782700" cy="8318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4360"/>
                </a:lnSpc>
                <a:spcBef>
                  <a:spcPct val="0"/>
                </a:spcBef>
              </a:pPr>
              <a:r>
                <a:rPr lang="en-US" sz="3633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Estudando a estrutura de tabela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820769"/>
              <a:ext cx="10782700" cy="327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188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565133" y="8795618"/>
            <a:ext cx="332778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Estrutura de uma tabela no HTML.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4413208"/>
            <a:ext cx="631863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Mostrando visualmente como ficaria a tabela do código anterior.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892629" y="8795618"/>
            <a:ext cx="8132008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 Exemplo de tabela que está no site do PET-Tele na página de aniversários.</a:t>
            </a:r>
          </a:p>
        </p:txBody>
      </p: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4000038" y="8217587"/>
            <a:ext cx="10287924" cy="868440"/>
            <a:chOff x="0" y="0"/>
            <a:chExt cx="13717233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12082921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a estruturação do nosso sumário.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3566670" y="1204594"/>
            <a:ext cx="11154660" cy="6493774"/>
          </a:xfrm>
          <a:custGeom>
            <a:avLst/>
            <a:gdLst/>
            <a:ahLst/>
            <a:cxnLst/>
            <a:rect l="l" t="t" r="r" b="b"/>
            <a:pathLst>
              <a:path w="11154660" h="6493774">
                <a:moveTo>
                  <a:pt x="0" y="0"/>
                </a:moveTo>
                <a:lnTo>
                  <a:pt x="11154660" y="0"/>
                </a:lnTo>
                <a:lnTo>
                  <a:pt x="11154660" y="6493775"/>
                </a:lnTo>
                <a:lnTo>
                  <a:pt x="0" y="649377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b="-4997"/>
            </a:stretch>
          </a:blipFill>
        </p:spPr>
      </p:sp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58956" y="1028700"/>
            <a:ext cx="11602539" cy="6693081"/>
          </a:xfrm>
          <a:custGeom>
            <a:avLst/>
            <a:gdLst/>
            <a:ahLst/>
            <a:cxnLst/>
            <a:rect l="l" t="t" r="r" b="b"/>
            <a:pathLst>
              <a:path w="11602539" h="6693081">
                <a:moveTo>
                  <a:pt x="0" y="0"/>
                </a:moveTo>
                <a:lnTo>
                  <a:pt x="11602539" y="0"/>
                </a:lnTo>
                <a:lnTo>
                  <a:pt x="11602539" y="6693081"/>
                </a:lnTo>
                <a:lnTo>
                  <a:pt x="0" y="66930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9" r="-40057" b="-54480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324549" y="8217587"/>
            <a:ext cx="9638901" cy="868440"/>
            <a:chOff x="0" y="0"/>
            <a:chExt cx="12851868" cy="1157920"/>
          </a:xfrm>
        </p:grpSpPr>
        <p:sp>
          <p:nvSpPr>
            <p:cNvPr id="4" name="TextBox 4"/>
            <p:cNvSpPr txBox="1"/>
            <p:nvPr/>
          </p:nvSpPr>
          <p:spPr>
            <a:xfrm>
              <a:off x="1634311" y="147159"/>
              <a:ext cx="11217557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Vamos montar a estruturação do nosso site.</a:t>
              </a:r>
            </a:p>
          </p:txBody>
        </p:sp>
        <p:sp>
          <p:nvSpPr>
            <p:cNvPr id="5" name="Freeform 5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6" name="TextBox 6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82048" y="704188"/>
            <a:ext cx="6907145" cy="868440"/>
            <a:chOff x="0" y="0"/>
            <a:chExt cx="9209527" cy="115792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4" name="TextBox 4"/>
            <p:cNvSpPr txBox="1"/>
            <p:nvPr/>
          </p:nvSpPr>
          <p:spPr>
            <a:xfrm>
              <a:off x="1634311" y="147159"/>
              <a:ext cx="7575216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O que é o CSS?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1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923981" y="4678047"/>
            <a:ext cx="3126964" cy="1756428"/>
            <a:chOff x="0" y="0"/>
            <a:chExt cx="4169286" cy="2341904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0"/>
              <a:ext cx="4169286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2. CSS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1652506"/>
              <a:ext cx="4169286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589927" y="1467853"/>
            <a:ext cx="9065526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Um conjunto de regras que definirá o estilo de uma página web.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89927" y="3139867"/>
            <a:ext cx="10484172" cy="406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As classes são estilizadas com .classe e os ids com #id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589927" y="3679825"/>
            <a:ext cx="10669373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Primeiro colocamos o seletor (elemento html, classe, id), depois dentro das chaves colocamos as propriedades e seus valores, todos separados por ponto e vírgula.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589927" y="1952417"/>
            <a:ext cx="10484172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As classes e ids atribuídas às tags no arquivo html podem facilitar a estilização, uma vez que é possível estilizar todos os elementos de uma mesma tag, de uma mesma classe, ou de um mesmo id.  </a:t>
            </a:r>
          </a:p>
        </p:txBody>
      </p:sp>
      <p:sp>
        <p:nvSpPr>
          <p:cNvPr id="13" name="Freeform 13"/>
          <p:cNvSpPr/>
          <p:nvPr/>
        </p:nvSpPr>
        <p:spPr>
          <a:xfrm>
            <a:off x="9724663" y="5143500"/>
            <a:ext cx="4214702" cy="4095750"/>
          </a:xfrm>
          <a:custGeom>
            <a:avLst/>
            <a:gdLst/>
            <a:ahLst/>
            <a:cxnLst/>
            <a:rect l="l" t="t" r="r" b="b"/>
            <a:pathLst>
              <a:path w="4214702" h="4095750">
                <a:moveTo>
                  <a:pt x="0" y="0"/>
                </a:moveTo>
                <a:lnTo>
                  <a:pt x="4214701" y="0"/>
                </a:lnTo>
                <a:lnTo>
                  <a:pt x="4214701" y="4095750"/>
                </a:lnTo>
                <a:lnTo>
                  <a:pt x="0" y="409575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323" t="-31848" r="-20323" b="-23359"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8911027" y="9353550"/>
            <a:ext cx="5841973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Exemplo de código CSS.</a:t>
            </a: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E4E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086921" y="5355979"/>
            <a:ext cx="7956132" cy="2810311"/>
          </a:xfrm>
          <a:custGeom>
            <a:avLst/>
            <a:gdLst/>
            <a:ahLst/>
            <a:cxnLst/>
            <a:rect l="l" t="t" r="r" b="b"/>
            <a:pathLst>
              <a:path w="7956132" h="2810311">
                <a:moveTo>
                  <a:pt x="0" y="0"/>
                </a:moveTo>
                <a:lnTo>
                  <a:pt x="7956131" y="0"/>
                </a:lnTo>
                <a:lnTo>
                  <a:pt x="7956131" y="2810311"/>
                </a:lnTo>
                <a:lnTo>
                  <a:pt x="0" y="28103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252784" y="4999546"/>
            <a:ext cx="4214702" cy="4017138"/>
          </a:xfrm>
          <a:custGeom>
            <a:avLst/>
            <a:gdLst/>
            <a:ahLst/>
            <a:cxnLst/>
            <a:rect l="l" t="t" r="r" b="b"/>
            <a:pathLst>
              <a:path w="4214702" h="4017138">
                <a:moveTo>
                  <a:pt x="0" y="0"/>
                </a:moveTo>
                <a:lnTo>
                  <a:pt x="4214702" y="0"/>
                </a:lnTo>
                <a:lnTo>
                  <a:pt x="4214702" y="4017138"/>
                </a:lnTo>
                <a:lnTo>
                  <a:pt x="0" y="401713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323" t="-34428" r="-20323" b="-23817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252784" y="1885281"/>
            <a:ext cx="12790268" cy="2062431"/>
          </a:xfrm>
          <a:custGeom>
            <a:avLst/>
            <a:gdLst/>
            <a:ahLst/>
            <a:cxnLst/>
            <a:rect l="l" t="t" r="r" b="b"/>
            <a:pathLst>
              <a:path w="12790268" h="2062431">
                <a:moveTo>
                  <a:pt x="0" y="0"/>
                </a:moveTo>
                <a:lnTo>
                  <a:pt x="12790268" y="0"/>
                </a:lnTo>
                <a:lnTo>
                  <a:pt x="12790268" y="2062431"/>
                </a:lnTo>
                <a:lnTo>
                  <a:pt x="0" y="20624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9144000" y="8252015"/>
            <a:ext cx="5841973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Resultado da união do HTML com o CSS.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726932" y="4078162"/>
            <a:ext cx="5841973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Parte do código HTML.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44948" y="9102409"/>
            <a:ext cx="5841973" cy="3022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Parte do código CSS.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079713" y="671512"/>
            <a:ext cx="9136410" cy="5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Exemplo de aplicação do HTML com o CSS :</a:t>
            </a:r>
          </a:p>
        </p:txBody>
      </p:sp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75588" y="779680"/>
            <a:ext cx="9264240" cy="868440"/>
            <a:chOff x="0" y="0"/>
            <a:chExt cx="12352319" cy="1157920"/>
          </a:xfrm>
        </p:grpSpPr>
        <p:sp>
          <p:nvSpPr>
            <p:cNvPr id="3" name="TextBox 3"/>
            <p:cNvSpPr txBox="1"/>
            <p:nvPr/>
          </p:nvSpPr>
          <p:spPr>
            <a:xfrm>
              <a:off x="1634311" y="147159"/>
              <a:ext cx="10718008" cy="7302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199"/>
                </a:lnSpc>
              </a:pPr>
              <a:r>
                <a:rPr lang="en-US" sz="2999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A implementação do CSS no código:</a:t>
              </a:r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0"/>
              <a:ext cx="1124235" cy="1157920"/>
            </a:xfrm>
            <a:custGeom>
              <a:avLst/>
              <a:gdLst/>
              <a:ahLst/>
              <a:cxnLst/>
              <a:rect l="l" t="t" r="r" b="b"/>
              <a:pathLst>
                <a:path w="1124235" h="1157920">
                  <a:moveTo>
                    <a:pt x="0" y="0"/>
                  </a:moveTo>
                  <a:lnTo>
                    <a:pt x="1124235" y="0"/>
                  </a:lnTo>
                  <a:lnTo>
                    <a:pt x="1124235" y="1157920"/>
                  </a:lnTo>
                  <a:lnTo>
                    <a:pt x="0" y="11579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5" name="TextBox 5"/>
            <p:cNvSpPr txBox="1"/>
            <p:nvPr/>
          </p:nvSpPr>
          <p:spPr>
            <a:xfrm>
              <a:off x="351305" y="370892"/>
              <a:ext cx="421625" cy="34946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960"/>
                </a:lnSpc>
              </a:pPr>
              <a:r>
                <a:rPr lang="en-US" sz="1400" b="1">
                  <a:solidFill>
                    <a:srgbClr val="2B2B2B"/>
                  </a:solidFill>
                  <a:latin typeface="Agrandir Bold"/>
                  <a:ea typeface="Agrandir Bold"/>
                  <a:cs typeface="Agrandir Bold"/>
                  <a:sym typeface="Agrandir Bold"/>
                </a:rPr>
                <a:t>2</a:t>
              </a:r>
            </a:p>
          </p:txBody>
        </p:sp>
      </p:grpSp>
      <p:sp>
        <p:nvSpPr>
          <p:cNvPr id="6" name="Freeform 6"/>
          <p:cNvSpPr/>
          <p:nvPr/>
        </p:nvSpPr>
        <p:spPr>
          <a:xfrm>
            <a:off x="2533219" y="7429136"/>
            <a:ext cx="5269308" cy="853638"/>
          </a:xfrm>
          <a:custGeom>
            <a:avLst/>
            <a:gdLst/>
            <a:ahLst/>
            <a:cxnLst/>
            <a:rect l="l" t="t" r="r" b="b"/>
            <a:pathLst>
              <a:path w="5269308" h="853638">
                <a:moveTo>
                  <a:pt x="0" y="0"/>
                </a:moveTo>
                <a:lnTo>
                  <a:pt x="5269309" y="0"/>
                </a:lnTo>
                <a:lnTo>
                  <a:pt x="5269309" y="853638"/>
                </a:lnTo>
                <a:lnTo>
                  <a:pt x="0" y="853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5840" t="-140458" r="-14573" b="-12515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986601" y="1822766"/>
            <a:ext cx="4362545" cy="4135398"/>
          </a:xfrm>
          <a:custGeom>
            <a:avLst/>
            <a:gdLst/>
            <a:ahLst/>
            <a:cxnLst/>
            <a:rect l="l" t="t" r="r" b="b"/>
            <a:pathLst>
              <a:path w="4362545" h="4135398">
                <a:moveTo>
                  <a:pt x="0" y="0"/>
                </a:moveTo>
                <a:lnTo>
                  <a:pt x="4362545" y="0"/>
                </a:lnTo>
                <a:lnTo>
                  <a:pt x="4362545" y="4135398"/>
                </a:lnTo>
                <a:lnTo>
                  <a:pt x="0" y="413539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88" t="-15226" r="-16098" b="-18740"/>
            </a:stretch>
          </a:blip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alphaModFix amt="25000"/>
          </a:blip>
          <a:srcRect/>
          <a:stretch>
            <a:fillRect/>
          </a:stretch>
        </p:blipFill>
        <p:spPr>
          <a:xfrm rot="3203220">
            <a:off x="10055853" y="-265970"/>
            <a:ext cx="11814494" cy="12461864"/>
          </a:xfrm>
          <a:prstGeom prst="rect">
            <a:avLst/>
          </a:prstGeom>
        </p:spPr>
      </p:pic>
      <p:sp>
        <p:nvSpPr>
          <p:cNvPr id="9" name="Freeform 9"/>
          <p:cNvSpPr/>
          <p:nvPr/>
        </p:nvSpPr>
        <p:spPr>
          <a:xfrm>
            <a:off x="11671070" y="1822766"/>
            <a:ext cx="4443846" cy="6412537"/>
          </a:xfrm>
          <a:custGeom>
            <a:avLst/>
            <a:gdLst/>
            <a:ahLst/>
            <a:cxnLst/>
            <a:rect l="l" t="t" r="r" b="b"/>
            <a:pathLst>
              <a:path w="4443846" h="6412537">
                <a:moveTo>
                  <a:pt x="0" y="0"/>
                </a:moveTo>
                <a:lnTo>
                  <a:pt x="4443845" y="0"/>
                </a:lnTo>
                <a:lnTo>
                  <a:pt x="4443845" y="6412537"/>
                </a:lnTo>
                <a:lnTo>
                  <a:pt x="0" y="641253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15055" t="-10910" r="-15137" b="-11909"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342784" y="6101039"/>
            <a:ext cx="765017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inline, declara as configurações de estilo dentro das próprias tags.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42784" y="8421605"/>
            <a:ext cx="765017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externo, cria-se um documento style.css que une todas as configurações de estilo (recomendável).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239827" y="8421605"/>
            <a:ext cx="7464979" cy="758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Estilo interno, dentro do &lt;head&gt; inclui-se a tag &lt;style&gt;, onde é possível fazer as configurações de estilo.</a:t>
            </a: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8">
            <a:alphaModFix amt="25000"/>
          </a:blip>
          <a:srcRect/>
          <a:stretch>
            <a:fillRect/>
          </a:stretch>
        </p:blipFill>
        <p:spPr>
          <a:xfrm rot="-5741405">
            <a:off x="8316155" y="8504485"/>
            <a:ext cx="4865516" cy="616878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EF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908488" y="3047799"/>
            <a:ext cx="5885370" cy="4820067"/>
          </a:xfrm>
          <a:custGeom>
            <a:avLst/>
            <a:gdLst/>
            <a:ahLst/>
            <a:cxnLst/>
            <a:rect l="l" t="t" r="r" b="b"/>
            <a:pathLst>
              <a:path w="5885370" h="4820067">
                <a:moveTo>
                  <a:pt x="0" y="0"/>
                </a:moveTo>
                <a:lnTo>
                  <a:pt x="5885370" y="0"/>
                </a:lnTo>
                <a:lnTo>
                  <a:pt x="5885370" y="4820067"/>
                </a:lnTo>
                <a:lnTo>
                  <a:pt x="0" y="4820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302" t="-18035" r="-14302" b="-18035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19664" y="2914449"/>
            <a:ext cx="5681412" cy="5810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b="1">
                <a:solidFill>
                  <a:srgbClr val="2B2B2B"/>
                </a:solidFill>
                <a:latin typeface="Agrandir Bold"/>
                <a:ea typeface="Agrandir Bold"/>
                <a:cs typeface="Agrandir Bold"/>
                <a:sym typeface="Agrandir Bold"/>
              </a:rPr>
              <a:t>Pra que serve?</a:t>
            </a:r>
          </a:p>
        </p:txBody>
      </p:sp>
      <p:grpSp>
        <p:nvGrpSpPr>
          <p:cNvPr id="4" name="Group 4"/>
          <p:cNvGrpSpPr/>
          <p:nvPr/>
        </p:nvGrpSpPr>
        <p:grpSpPr>
          <a:xfrm>
            <a:off x="1654223" y="1291371"/>
            <a:ext cx="6473981" cy="1756428"/>
            <a:chOff x="0" y="0"/>
            <a:chExt cx="8631974" cy="2341904"/>
          </a:xfrm>
        </p:grpSpPr>
        <p:sp>
          <p:nvSpPr>
            <p:cNvPr id="5" name="TextBox 5"/>
            <p:cNvSpPr txBox="1"/>
            <p:nvPr/>
          </p:nvSpPr>
          <p:spPr>
            <a:xfrm>
              <a:off x="0" y="-190500"/>
              <a:ext cx="8631974" cy="16002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>
                  <a:solidFill>
                    <a:srgbClr val="2B2B2B"/>
                  </a:solidFill>
                  <a:latin typeface="Agrandir"/>
                  <a:ea typeface="Agrandir"/>
                  <a:cs typeface="Agrandir"/>
                  <a:sym typeface="Agrandir"/>
                </a:rPr>
                <a:t>Media Queries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1652506"/>
              <a:ext cx="8631974" cy="6893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920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940027" y="3870369"/>
            <a:ext cx="785664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Serve para garantir responsividade para o site, que significa que o site funciona bem em vários tamanhos diferentes de tela.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0027" y="5235608"/>
            <a:ext cx="785664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Pensando na responsividade, adicionamos algumas configurações a mais no arquivo de estilo especificando o que deve ocorrer em tamanhos específicos de tela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940027" y="6604033"/>
            <a:ext cx="7856643" cy="1111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31801" lvl="1" indent="-215900" algn="just">
              <a:lnSpc>
                <a:spcPts val="2800"/>
              </a:lnSpc>
              <a:buFont typeface="Arial"/>
              <a:buChar char="•"/>
            </a:pPr>
            <a:r>
              <a:rPr lang="en-US" sz="20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Lembre-se que as configurações gerais ainda existirão, mas serão unidas às configurações adicionadas com o comando @media.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930186" y="7978846"/>
            <a:ext cx="5841973" cy="5784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40"/>
              </a:lnSpc>
            </a:pPr>
            <a:r>
              <a:rPr lang="en-US" sz="1600">
                <a:solidFill>
                  <a:srgbClr val="2B2B2B"/>
                </a:solidFill>
                <a:latin typeface="Agrandir"/>
                <a:ea typeface="Agrandir"/>
                <a:cs typeface="Agrandir"/>
                <a:sym typeface="Agrandir"/>
              </a:rPr>
              <a:t>Exemplo de trecho de código que utiliza a tag @media para responsividade.</a:t>
            </a:r>
          </a:p>
        </p:txBody>
      </p:sp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Personalizar</PresentationFormat>
  <Paragraphs>0</Paragraphs>
  <Slides>16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17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PET-Tele - Luisa Muniz Stellet - Slides</dc:title>
  <cp:revision>18</cp:revision>
  <dcterms:created xsi:type="dcterms:W3CDTF">2006-08-16T00:00:00Z</dcterms:created>
  <dcterms:modified xsi:type="dcterms:W3CDTF">2025-09-24T17:16:43Z</dcterms:modified>
  <dc:identifier>DAFx5aRiWCk</dc:identifier>
</cp:coreProperties>
</file>